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6" r:id="rId4"/>
    <p:sldId id="275" r:id="rId5"/>
    <p:sldId id="262" r:id="rId6"/>
    <p:sldId id="261" r:id="rId7"/>
    <p:sldId id="267" r:id="rId8"/>
    <p:sldId id="265" r:id="rId9"/>
    <p:sldId id="266" r:id="rId10"/>
    <p:sldId id="273" r:id="rId11"/>
    <p:sldId id="277" r:id="rId12"/>
    <p:sldId id="279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29A"/>
    <a:srgbClr val="F2B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3975" autoAdjust="0"/>
  </p:normalViewPr>
  <p:slideViewPr>
    <p:cSldViewPr>
      <p:cViewPr>
        <p:scale>
          <a:sx n="107" d="100"/>
          <a:sy n="107" d="100"/>
        </p:scale>
        <p:origin x="-1650" y="-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078514344860836"/>
          <c:y val="0.385013647001338"/>
          <c:w val="0.5588069874718079"/>
          <c:h val="0.675065825174877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  <a:effectLst>
              <a:glow rad="139700">
                <a:schemeClr val="tx2">
                  <a:lumMod val="40000"/>
                  <a:lumOff val="60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dkEdge">
              <a:bevelT/>
              <a:bevelB w="0" h="0"/>
            </a:sp3d>
          </c:spPr>
          <c:dPt>
            <c:idx val="0"/>
            <c:bubble3D val="0"/>
            <c:spPr>
              <a:solidFill>
                <a:srgbClr val="AE229A"/>
              </a:solidFill>
              <a:ln>
                <a:noFill/>
              </a:ln>
              <a:effectLst>
                <a:glow rad="139700">
                  <a:schemeClr val="tx2">
                    <a:lumMod val="40000"/>
                    <a:lumOff val="6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dkEdge">
                <a:bevelT/>
                <a:bevelB w="0" h="0"/>
              </a:sp3d>
            </c:spPr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>
                <a:glow rad="139700">
                  <a:schemeClr val="tx2">
                    <a:lumMod val="40000"/>
                    <a:lumOff val="60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 prstMaterial="dkEdge">
                <a:bevelT/>
                <a:bevelB w="0" h="0"/>
              </a:sp3d>
            </c:spPr>
          </c:dPt>
          <c:dLbls>
            <c:dLbl>
              <c:idx val="0"/>
              <c:layout>
                <c:manualLayout>
                  <c:x val="8.2558641825833112E-3"/>
                  <c:y val="-9.4247944077574218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/>
                      <a:t>
37%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5613725528434879E-2"/>
                  <c:y val="-2.3562014668357847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/>
                      <a:t>
22%</a:t>
                    </a:r>
                    <a:endParaRPr lang="ru-RU" sz="12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6.0379233477957468E-3"/>
                  <c:y val="5.6782686725787936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/>
                      <a:t>
41%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Дети</c:v>
                </c:pt>
                <c:pt idx="1">
                  <c:v>Молодежь</c:v>
                </c:pt>
                <c:pt idx="2">
                  <c:v>Взрослые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59839</c:v>
                </c:pt>
                <c:pt idx="1">
                  <c:v>34996</c:v>
                </c:pt>
                <c:pt idx="2">
                  <c:v>65344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800368781578167E-2"/>
          <c:y val="0.1328284676050604"/>
          <c:w val="0.5190540603282886"/>
          <c:h val="0.76539667781356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3"/>
              <c:layout>
                <c:manualLayout>
                  <c:x val="-2.6323774970277054E-3"/>
                  <c:y val="-8.539743581514663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2.1059019976221546E-2"/>
                  <c:y val="3.881701627961214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Дошкольники</c:v>
                </c:pt>
                <c:pt idx="1">
                  <c:v>Школьники</c:v>
                </c:pt>
                <c:pt idx="2">
                  <c:v>Студенты</c:v>
                </c:pt>
                <c:pt idx="3">
                  <c:v>Работающие</c:v>
                </c:pt>
                <c:pt idx="4">
                  <c:v>Пенсионеры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11386</c:v>
                </c:pt>
                <c:pt idx="1">
                  <c:v>61781</c:v>
                </c:pt>
                <c:pt idx="2">
                  <c:v>13901</c:v>
                </c:pt>
                <c:pt idx="3">
                  <c:v>34248</c:v>
                </c:pt>
                <c:pt idx="4">
                  <c:v>25967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96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99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99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40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53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23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50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0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31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1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3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A2E2F-10E7-4EB3-AF68-BE28C9525527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9D680-BA23-4985-9460-539001334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0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186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899592" y="411510"/>
            <a:ext cx="3096344" cy="3024336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267494"/>
            <a:ext cx="4824535" cy="36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29 библиотек </a:t>
            </a: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37 адресов обслуживания</a:t>
            </a:r>
          </a:p>
          <a:p>
            <a:pPr algn="ctr"/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Выставочные залы</a:t>
            </a:r>
          </a:p>
          <a:p>
            <a:pPr algn="ctr"/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Музейные экспозиции</a:t>
            </a:r>
          </a:p>
          <a:p>
            <a:pPr algn="ctr"/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Детские библиотеки</a:t>
            </a: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Бесплатные сервисы</a:t>
            </a:r>
          </a:p>
          <a:p>
            <a:pPr algn="ctr"/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Свободный доступ к современной литературе</a:t>
            </a: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Специализированные фонды</a:t>
            </a:r>
          </a:p>
          <a:p>
            <a:pPr algn="ctr"/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Участие в городских и общероссийских проектах </a:t>
            </a: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Массовые мероприятия</a:t>
            </a:r>
          </a:p>
          <a:p>
            <a:pPr algn="ctr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Платные услуги</a:t>
            </a:r>
          </a:p>
        </p:txBody>
      </p:sp>
    </p:spTree>
    <p:extLst>
      <p:ext uri="{BB962C8B-B14F-4D97-AF65-F5344CB8AC3E}">
        <p14:creationId xmlns:p14="http://schemas.microsoft.com/office/powerpoint/2010/main" val="41997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830973" y="268658"/>
            <a:ext cx="5400599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156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780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постоянных читателей ценят не только фонды, но и культурные программы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библиотек.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259632" y="185393"/>
            <a:ext cx="1381471" cy="1296143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072181847"/>
              </p:ext>
            </p:extLst>
          </p:nvPr>
        </p:nvGraphicFramePr>
        <p:xfrm>
          <a:off x="1403648" y="-678771"/>
          <a:ext cx="4284476" cy="4762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 useBgFill="1">
        <p:nvSpPr>
          <p:cNvPr id="12" name="Прямоугольная выноска 11"/>
          <p:cNvSpPr/>
          <p:nvPr/>
        </p:nvSpPr>
        <p:spPr>
          <a:xfrm>
            <a:off x="3419872" y="2808858"/>
            <a:ext cx="943123" cy="256683"/>
          </a:xfrm>
          <a:prstGeom prst="wedgeRectCallout">
            <a:avLst>
              <a:gd name="adj1" fmla="val 15482"/>
              <a:gd name="adj2" fmla="val 140986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молодежь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 useBgFill="1">
        <p:nvSpPr>
          <p:cNvPr id="14" name="Прямоугольная выноска 13"/>
          <p:cNvSpPr/>
          <p:nvPr/>
        </p:nvSpPr>
        <p:spPr>
          <a:xfrm>
            <a:off x="4092965" y="1546525"/>
            <a:ext cx="540060" cy="256683"/>
          </a:xfrm>
          <a:prstGeom prst="wedgeRectCallout">
            <a:avLst>
              <a:gd name="adj1" fmla="val 27612"/>
              <a:gd name="adj2" fmla="val 13407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дети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 useBgFill="1">
        <p:nvSpPr>
          <p:cNvPr id="15" name="Прямоугольная выноска 14"/>
          <p:cNvSpPr/>
          <p:nvPr/>
        </p:nvSpPr>
        <p:spPr>
          <a:xfrm>
            <a:off x="2526668" y="1803134"/>
            <a:ext cx="893204" cy="256683"/>
          </a:xfrm>
          <a:prstGeom prst="wedgeRectCallout">
            <a:avLst>
              <a:gd name="adj1" fmla="val -126"/>
              <a:gd name="adj2" fmla="val 17903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взрослые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75167138"/>
              </p:ext>
            </p:extLst>
          </p:nvPr>
        </p:nvGraphicFramePr>
        <p:xfrm>
          <a:off x="5508104" y="849758"/>
          <a:ext cx="4824536" cy="3271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 useBgFill="1">
        <p:nvSpPr>
          <p:cNvPr id="4" name="Прямоугольная выноска 3"/>
          <p:cNvSpPr/>
          <p:nvPr/>
        </p:nvSpPr>
        <p:spPr>
          <a:xfrm>
            <a:off x="6632608" y="3867894"/>
            <a:ext cx="880856" cy="216024"/>
          </a:xfrm>
          <a:prstGeom prst="wedgeRectCallout">
            <a:avLst>
              <a:gd name="adj1" fmla="val -15380"/>
              <a:gd name="adj2" fmla="val -171314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студенты</a:t>
            </a:r>
          </a:p>
        </p:txBody>
      </p:sp>
      <p:sp useBgFill="1">
        <p:nvSpPr>
          <p:cNvPr id="5" name="Прямоугольная выноска 4"/>
          <p:cNvSpPr/>
          <p:nvPr/>
        </p:nvSpPr>
        <p:spPr>
          <a:xfrm>
            <a:off x="6526568" y="2275842"/>
            <a:ext cx="1092936" cy="216024"/>
          </a:xfrm>
          <a:prstGeom prst="wedgeRectCallout">
            <a:avLst>
              <a:gd name="adj1" fmla="val -42365"/>
              <a:gd name="adj2" fmla="val -167636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пенсионеры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 useBgFill="1">
        <p:nvSpPr>
          <p:cNvPr id="19" name="Прямоугольная выноска 18"/>
          <p:cNvSpPr/>
          <p:nvPr/>
        </p:nvSpPr>
        <p:spPr>
          <a:xfrm>
            <a:off x="6228184" y="2787774"/>
            <a:ext cx="1124506" cy="259826"/>
          </a:xfrm>
          <a:prstGeom prst="wedgeRectCallout">
            <a:avLst>
              <a:gd name="adj1" fmla="val -33005"/>
              <a:gd name="adj2" fmla="val -10363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работающие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 useBgFill="1">
        <p:nvSpPr>
          <p:cNvPr id="20" name="Прямоугольная выноска 19"/>
          <p:cNvSpPr/>
          <p:nvPr/>
        </p:nvSpPr>
        <p:spPr>
          <a:xfrm>
            <a:off x="7007436" y="1931476"/>
            <a:ext cx="1224136" cy="216024"/>
          </a:xfrm>
          <a:prstGeom prst="wedgeRectCallout">
            <a:avLst>
              <a:gd name="adj1" fmla="val -26412"/>
              <a:gd name="adj2" fmla="val -118321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дошкольники</a:t>
            </a:r>
          </a:p>
        </p:txBody>
      </p:sp>
      <p:sp useBgFill="1">
        <p:nvSpPr>
          <p:cNvPr id="21" name="Прямоугольная выноска 20"/>
          <p:cNvSpPr/>
          <p:nvPr/>
        </p:nvSpPr>
        <p:spPr>
          <a:xfrm>
            <a:off x="7513464" y="3147814"/>
            <a:ext cx="991352" cy="216024"/>
          </a:xfrm>
          <a:prstGeom prst="wedgeRectCallout">
            <a:avLst>
              <a:gd name="adj1" fmla="val -16092"/>
              <a:gd name="adj2" fmla="val -142978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школьники</a:t>
            </a:r>
          </a:p>
        </p:txBody>
      </p:sp>
    </p:spTree>
    <p:extLst>
      <p:ext uri="{BB962C8B-B14F-4D97-AF65-F5344CB8AC3E}">
        <p14:creationId xmlns:p14="http://schemas.microsoft.com/office/powerpoint/2010/main" val="139754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5652120" y="2515712"/>
            <a:ext cx="1440160" cy="134759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854436" y="2194893"/>
            <a:ext cx="1709452" cy="160931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843808" y="995417"/>
            <a:ext cx="1720286" cy="1675686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186786"/>
            <a:ext cx="5544616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Факты из статистики</a:t>
            </a: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 useBgFill="1">
        <p:nvSpPr>
          <p:cNvPr id="13" name="Прямоугольная выноска 12"/>
          <p:cNvSpPr/>
          <p:nvPr/>
        </p:nvSpPr>
        <p:spPr>
          <a:xfrm>
            <a:off x="4211960" y="1817612"/>
            <a:ext cx="1440160" cy="513366"/>
          </a:xfrm>
          <a:prstGeom prst="wedgeRectCallout">
            <a:avLst>
              <a:gd name="adj1" fmla="val -58641"/>
              <a:gd name="adj2" fmla="val -2546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3 614 965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ыданных книг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 useBgFill="1">
        <p:nvSpPr>
          <p:cNvPr id="15" name="Прямоугольная выноска 14"/>
          <p:cNvSpPr/>
          <p:nvPr/>
        </p:nvSpPr>
        <p:spPr>
          <a:xfrm>
            <a:off x="7035080" y="2905597"/>
            <a:ext cx="1547664" cy="535888"/>
          </a:xfrm>
          <a:prstGeom prst="wedgeRectCallout">
            <a:avLst>
              <a:gd name="adj1" fmla="val -58641"/>
              <a:gd name="adj2" fmla="val -2546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1 207 752 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посещений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868144" y="1149182"/>
            <a:ext cx="1623649" cy="1638591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17" name="Прямоугольная выноска 16"/>
          <p:cNvSpPr/>
          <p:nvPr/>
        </p:nvSpPr>
        <p:spPr>
          <a:xfrm>
            <a:off x="7180106" y="1319894"/>
            <a:ext cx="1440160" cy="513366"/>
          </a:xfrm>
          <a:prstGeom prst="wedgeRectCallout">
            <a:avLst>
              <a:gd name="adj1" fmla="val -58641"/>
              <a:gd name="adj2" fmla="val -2546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26 699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овых изданий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 useBgFill="1">
        <p:nvSpPr>
          <p:cNvPr id="19" name="Прямоугольная выноска 18"/>
          <p:cNvSpPr/>
          <p:nvPr/>
        </p:nvSpPr>
        <p:spPr>
          <a:xfrm>
            <a:off x="3160446" y="2921567"/>
            <a:ext cx="1547664" cy="535888"/>
          </a:xfrm>
          <a:prstGeom prst="wedgeRectCallout">
            <a:avLst>
              <a:gd name="adj1" fmla="val -58641"/>
              <a:gd name="adj2" fmla="val -2546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accent6">
                  <a:lumMod val="75000"/>
                </a:schemeClr>
              </a:buClr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4 748 </a:t>
            </a:r>
          </a:p>
          <a:p>
            <a:pPr lvl="0" algn="ctr">
              <a:buClr>
                <a:schemeClr val="accent6">
                  <a:lumMod val="75000"/>
                </a:schemeClr>
              </a:buClr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мероприятий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4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79912" y="195886"/>
            <a:ext cx="3600000" cy="360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123478"/>
            <a:ext cx="5040560" cy="36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Всё для творческого и интеллектуального роста</a:t>
            </a: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Более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170 кружков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 студий для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детей, молодёжи и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взрослых.</a:t>
            </a:r>
          </a:p>
          <a:p>
            <a:pPr algn="just">
              <a:spcAft>
                <a:spcPts val="1200"/>
              </a:spcAft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Более 100 клубов по интересам: литература, история, краеведение, фотография, путешествия, музыка, иностранные языки, здоровье, рукоделие.</a:t>
            </a:r>
          </a:p>
          <a:p>
            <a:pPr algn="just">
              <a:spcAft>
                <a:spcPts val="1200"/>
              </a:spcAft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Театру-студии «Сценка» подтверждено звание Ведущего творческого коллектива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города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Москвы.</a:t>
            </a:r>
          </a:p>
          <a:p>
            <a:pPr algn="just">
              <a:spcAft>
                <a:spcPts val="1200"/>
              </a:spcAft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Растёт популярность клубов, кружков и семинаров для любителей чтения – «Ожившая классика», «Медленное чтение», «Любители серьёзного чтения», «</a:t>
            </a:r>
            <a:r>
              <a:rPr lang="ru-RU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Читайка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».</a:t>
            </a:r>
          </a:p>
          <a:p>
            <a:pPr algn="just">
              <a:spcAft>
                <a:spcPts val="1200"/>
              </a:spcAft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Интеллект-клуб «Огни Москвы» - лауреат премии «Здоровое поколение 2017» Союза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охраны психического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здоровья.</a:t>
            </a:r>
          </a:p>
        </p:txBody>
      </p:sp>
    </p:spTree>
    <p:extLst>
      <p:ext uri="{BB962C8B-B14F-4D97-AF65-F5344CB8AC3E}">
        <p14:creationId xmlns:p14="http://schemas.microsoft.com/office/powerpoint/2010/main" val="8626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79912" y="195886"/>
            <a:ext cx="3600000" cy="3600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123478"/>
            <a:ext cx="5040560" cy="36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Яркое и волшебное начало 2017 года</a:t>
            </a: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 2 по 8 января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по 33 адресам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ЮЗАО происходили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настоящие чудеса! Мы замораживали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всё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вокруг  с помощью сухого льда и жидкого азота, в зимней сказке боролись со злом и находили новогодние подарки, увидели гигантские и светящиеся мыльные пузыри, стали свидетелями того, как кролик появляется из пустой коробки и как можно приклеить товарища к стулу одним движением руки.  А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ещё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у нас клеили, вырезали, смотрели спектакли,  фантазировали, играли в настольные игры, рисовали и, конечно, читали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В период новогодних каникул в библиотеках прошло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494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мероприятия, на которых 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выступили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280 профессиональных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артистов.</a:t>
            </a:r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Посетили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мероприятия  7519  жителей и гостей столицы. За праздничные дни в библиотеках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съедены горы сахарной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ваты, пряников и мандаринов,  три  тысячи шоколадок и полторы тысячи леденцов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8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79912" y="195886"/>
            <a:ext cx="3600000" cy="3600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95936" y="193235"/>
            <a:ext cx="5040560" cy="36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Мастера декламации</a:t>
            </a: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«Живая классика» - так называется самый масштабный в стране конкурс чтецов среди школьников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трех библиотеках ЮЗАО проходили отборочные туры окружного этапа.</a:t>
            </a:r>
          </a:p>
          <a:p>
            <a:pPr algn="just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городской финал вышли: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Василий Серегин (читал «Повесть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о том, как поссорился Иван Иванович с Иваном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Никифоровичем» Н. Гоголя)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Илья Нестеров (читал «Агитатора» М. Зощенко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Софья Васильева (читала «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О чем думает моя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голова» И. Пивоваровой)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Илья Нестеров, ученик ГБОУ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Школа № 626 имени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Н.И. Сац занял 3 место в финале по городу Москве. 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514955" y="3435846"/>
            <a:ext cx="1440160" cy="144016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88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79912" y="195886"/>
            <a:ext cx="3600000" cy="3600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483518"/>
            <a:ext cx="4968552" cy="3096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кция «</a:t>
            </a:r>
            <a:r>
              <a:rPr 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Тотальный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диктант рядом с домом» </a:t>
            </a:r>
          </a:p>
          <a:p>
            <a:pPr algn="just"/>
            <a:endParaRPr lang="ru-RU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Более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300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человек приняли участие в акции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по проверке грамотности «Тотальный диктант рядом с домом», которая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прошла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8 апреля 2017 года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 шести площадках библиотек текст диктанта прочитали: 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Актриса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театра и кино Татьяна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Плетнева.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Главный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редактор газеты «Книжное обозрение» Александр Набоков. </a:t>
            </a: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Главный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редактор издательства «Альпина </a:t>
            </a:r>
            <a:r>
              <a:rPr lang="ru-RU" sz="1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Паблишер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» Сергей Турко. </a:t>
            </a: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редакции «Современная русская проза» издательства «АСТ» – «Редакция Елены Шубиной»,  издатель, 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литературовед Елена Шубина.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Актриса 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театра, кино и дубляжа Ольга 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Плетнева</a:t>
            </a: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Писатель, лауреат литературных конкурсов Евгений </a:t>
            </a:r>
            <a:r>
              <a:rPr lang="ru-RU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Рудашевский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just">
              <a:buFont typeface="Wingdings" pitchFamily="2" charset="2"/>
              <a:buChar char="§"/>
            </a:pP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Писатель, </a:t>
            </a:r>
            <a:r>
              <a:rPr lang="ru-RU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блоггер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Надежда </a:t>
            </a:r>
            <a:r>
              <a:rPr lang="ru-RU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Папудогло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088962" y="1059582"/>
            <a:ext cx="1826853" cy="18002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80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79912" y="195886"/>
            <a:ext cx="3600000" cy="3600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123478"/>
            <a:ext cx="5040560" cy="36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Летняя читальня в Усадьбе Воронцово</a:t>
            </a: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Все лето с июня по август каждую субботу и воскресенье с 12.00 до 18.00 в Шахматном павильоне парка «Усадьба Воронцово» библиотеки ГБУК г. Москвы «ЦБС ЮЗАО» проводили познавательно-развлекательную программу на «Праздник каждый день», организованную в рамках городского проекта «Летние читальни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».</a:t>
            </a: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За 27 дней библиотеки провели  97 мероприятий, среди которых викторины, мастер-классы, конкурсы, литературные композиции, беседы и лекции, были посвящены определенной дате или теме. Посетили мероприятия Летней читальни 1248 человек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К услугам посетителей «Летней читальни» работал </a:t>
            </a:r>
            <a:r>
              <a:rPr lang="ru-RU" sz="1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буккроссинг</a:t>
            </a:r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, в рамках которого было выдано 1420 книг. </a:t>
            </a:r>
          </a:p>
        </p:txBody>
      </p:sp>
    </p:spTree>
    <p:extLst>
      <p:ext uri="{BB962C8B-B14F-4D97-AF65-F5344CB8AC3E}">
        <p14:creationId xmlns:p14="http://schemas.microsoft.com/office/powerpoint/2010/main" val="314047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87824" y="209474"/>
            <a:ext cx="5634387" cy="1377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Свыше 1 000  публикаций в СМИ</a:t>
            </a:r>
          </a:p>
          <a:p>
            <a:pPr lvl="0" algn="just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Положительные отклики и анонсы мероприятий. Представительство библиотек на информационных порталах 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mos.ru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culture.ru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timepad.ru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и пр.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Ежемесячный мониторинг публикаций.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    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24220" y="483518"/>
            <a:ext cx="859175" cy="83252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942448" y="1716527"/>
            <a:ext cx="5877043" cy="783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175 512 посещений социальных сетей библиотек</a:t>
            </a:r>
          </a:p>
          <a:p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Присутствие библиотек в социальных сетях. Новые площадки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для обсуждения и продвижения услуг библиотек</a:t>
            </a:r>
          </a:p>
          <a:p>
            <a:pPr lvl="0"/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732111" y="1523198"/>
            <a:ext cx="859175" cy="832528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733097" y="2715766"/>
            <a:ext cx="859175" cy="832528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915813" y="2443517"/>
            <a:ext cx="5634387" cy="1377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319 720 посещений сайта 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ЦБС</a:t>
            </a:r>
          </a:p>
          <a:p>
            <a:pPr lvl="0"/>
            <a:r>
              <a:rPr lang="ru-RU" sz="1400" dirty="0"/>
              <a:t>Информация о библиотеках, входящих в состав библиотечной системы. </a:t>
            </a:r>
            <a:r>
              <a:rPr lang="ru-RU" sz="1400" dirty="0" smtClean="0"/>
              <a:t>Электронный каталог. Основные </a:t>
            </a:r>
            <a:r>
              <a:rPr lang="ru-RU" sz="1400" dirty="0"/>
              <a:t>виды услуг. План мероприятий. Контакты.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22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88024" y="555526"/>
            <a:ext cx="3816424" cy="3096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400" dirty="0" smtClean="0"/>
              <a:t>В рамках проекта в 2017 году бесплатно забрали </a:t>
            </a:r>
            <a:r>
              <a:rPr lang="ru-RU" sz="1400" dirty="0"/>
              <a:t>из библиотек </a:t>
            </a:r>
            <a:r>
              <a:rPr lang="ru-RU" sz="1400" dirty="0" smtClean="0"/>
              <a:t>округа </a:t>
            </a:r>
            <a:r>
              <a:rPr lang="ru-RU" sz="1400" dirty="0" smtClean="0">
                <a:solidFill>
                  <a:schemeClr val="bg1"/>
                </a:solidFill>
              </a:rPr>
              <a:t>15 </a:t>
            </a:r>
            <a:r>
              <a:rPr lang="ru-RU" sz="1400" dirty="0">
                <a:solidFill>
                  <a:schemeClr val="bg1"/>
                </a:solidFill>
              </a:rPr>
              <a:t>тысяч </a:t>
            </a:r>
            <a:r>
              <a:rPr lang="ru-RU" sz="1400" dirty="0"/>
              <a:t>невостребованных или ветхих изданий. </a:t>
            </a:r>
            <a:endParaRPr lang="ru-RU" sz="1400" dirty="0" smtClean="0"/>
          </a:p>
          <a:p>
            <a:pPr algn="just"/>
            <a:endParaRPr lang="ru-RU" sz="1400" dirty="0"/>
          </a:p>
          <a:p>
            <a:pPr algn="just"/>
            <a:r>
              <a:rPr lang="ru-RU" sz="1400" dirty="0" smtClean="0"/>
              <a:t>Впервые </a:t>
            </a:r>
            <a:r>
              <a:rPr lang="ru-RU" sz="1400" dirty="0"/>
              <a:t>воспользоваться услугой </a:t>
            </a:r>
            <a:r>
              <a:rPr lang="ru-RU" sz="1400" dirty="0" smtClean="0"/>
              <a:t>смогли </a:t>
            </a:r>
            <a:r>
              <a:rPr lang="ru-RU" sz="1400" dirty="0"/>
              <a:t>также учреждения и представители малого бизнеса.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651011" y="1023578"/>
            <a:ext cx="3672408" cy="2160240"/>
          </a:xfrm>
          <a:prstGeom prst="flowChartAlternateProcess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915120" y="563176"/>
            <a:ext cx="31822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 «Списанные книги»</a:t>
            </a:r>
          </a:p>
        </p:txBody>
      </p:sp>
    </p:spTree>
    <p:extLst>
      <p:ext uri="{BB962C8B-B14F-4D97-AF65-F5344CB8AC3E}">
        <p14:creationId xmlns:p14="http://schemas.microsoft.com/office/powerpoint/2010/main" val="116925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16101" y="731290"/>
            <a:ext cx="4041885" cy="3096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400" dirty="0"/>
              <a:t>В</a:t>
            </a:r>
            <a:r>
              <a:rPr lang="ru-RU" sz="1400" dirty="0" smtClean="0"/>
              <a:t> </a:t>
            </a:r>
            <a:r>
              <a:rPr lang="ru-RU" sz="1400" dirty="0"/>
              <a:t>День знаний, </a:t>
            </a:r>
            <a:r>
              <a:rPr lang="ru-RU" sz="1400" dirty="0" smtClean="0"/>
              <a:t>5 </a:t>
            </a:r>
            <a:r>
              <a:rPr lang="ru-RU" sz="1400" dirty="0"/>
              <a:t>библиотек </a:t>
            </a:r>
            <a:r>
              <a:rPr lang="ru-RU" sz="1400" dirty="0" smtClean="0"/>
              <a:t>округа  приняли участие </a:t>
            </a:r>
            <a:r>
              <a:rPr lang="ru-RU" sz="1400" dirty="0"/>
              <a:t>в масштабной </a:t>
            </a:r>
            <a:r>
              <a:rPr lang="ru-RU" sz="1400" dirty="0" smtClean="0"/>
              <a:t>городской акции </a:t>
            </a:r>
            <a:r>
              <a:rPr lang="ru-RU" sz="1400" dirty="0"/>
              <a:t>"Первоклассный читатель". Сотрудники библиотек на территории школ </a:t>
            </a:r>
            <a:r>
              <a:rPr lang="ru-RU" sz="1400" dirty="0" smtClean="0"/>
              <a:t>юга-запада  </a:t>
            </a:r>
            <a:r>
              <a:rPr lang="ru-RU" sz="1400" dirty="0"/>
              <a:t>столицы в игровой форме </a:t>
            </a:r>
            <a:r>
              <a:rPr lang="ru-RU" sz="1400" dirty="0" smtClean="0"/>
              <a:t>провели </a:t>
            </a:r>
            <a:r>
              <a:rPr lang="ru-RU" sz="1400" dirty="0"/>
              <a:t>для первоклассников литературные игры, викторины, </a:t>
            </a:r>
            <a:r>
              <a:rPr lang="ru-RU" sz="1400" dirty="0" smtClean="0"/>
              <a:t>мастер-классы, </a:t>
            </a:r>
            <a:r>
              <a:rPr lang="ru-RU" sz="1400" dirty="0"/>
              <a:t>презентации библиотек, интерактивные уроки, </a:t>
            </a:r>
            <a:r>
              <a:rPr lang="ru-RU" sz="1400" dirty="0" smtClean="0"/>
              <a:t>познакомили </a:t>
            </a:r>
            <a:r>
              <a:rPr lang="ru-RU" sz="1400" dirty="0"/>
              <a:t>ребят с новыми книгами, </a:t>
            </a:r>
            <a:r>
              <a:rPr lang="ru-RU" sz="1400" dirty="0" smtClean="0"/>
              <a:t>рассказали </a:t>
            </a:r>
            <a:r>
              <a:rPr lang="ru-RU" sz="1400" dirty="0"/>
              <a:t>о  творческих </a:t>
            </a:r>
            <a:r>
              <a:rPr lang="ru-RU" sz="1400" dirty="0" smtClean="0"/>
              <a:t>студиях. 236 умников </a:t>
            </a:r>
            <a:r>
              <a:rPr lang="ru-RU" sz="1400" dirty="0"/>
              <a:t>и умниц </a:t>
            </a:r>
            <a:r>
              <a:rPr lang="ru-RU" sz="1400" dirty="0" smtClean="0"/>
              <a:t>записались в ближайшие библиотеки.</a:t>
            </a:r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8890" y="465299"/>
            <a:ext cx="40334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 </a:t>
            </a:r>
            <a:r>
              <a:rPr lang="ru-RU" sz="1600" b="1" dirty="0" smtClean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«Первоклассный читатель»</a:t>
            </a:r>
            <a:endParaRPr lang="ru-RU" sz="160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912" y="195886"/>
            <a:ext cx="3600000" cy="3600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31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</TotalTime>
  <Words>806</Words>
  <Application>Microsoft Office PowerPoint</Application>
  <PresentationFormat>Экран (16:9)</PresentationFormat>
  <Paragraphs>90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В. Белоколенко</dc:creator>
  <cp:lastModifiedBy>Мария В. Белоколенко</cp:lastModifiedBy>
  <cp:revision>126</cp:revision>
  <dcterms:created xsi:type="dcterms:W3CDTF">2018-01-29T12:43:43Z</dcterms:created>
  <dcterms:modified xsi:type="dcterms:W3CDTF">2019-06-17T07:50:56Z</dcterms:modified>
</cp:coreProperties>
</file>